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bold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regular.fntdata"/><Relationship Id="rId24" Type="http://schemas.openxmlformats.org/officeDocument/2006/relationships/slide" Target="slides/slide19.xml"/><Relationship Id="rId46" Type="http://schemas.openxmlformats.org/officeDocument/2006/relationships/font" Target="fonts/HelveticaNeue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d74a23f11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d74a23f1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d74a23f1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fd74a23f1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d74a23f1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d74a23f1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d74a23f1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d74a23f1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d74a23f1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d74a23f1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d74a23f1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d74a23f1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d74a23f1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fd74a23f1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d74a23f1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fd74a23f1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d74a23f1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d74a23f1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d74a23f1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d74a23f1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d74a23f1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d74a23f1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d74a23f11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d74a23f1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d74a23f1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d74a23f1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d74a23f1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fd74a23f1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d74a23f1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d74a23f1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d74a23f1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d74a23f1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d74a23f1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d74a23f1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d74a23f11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d74a23f11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d74a23f11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fd74a23f11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fd74a23f11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fd74a23f11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fd74a23f1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fd74a23f1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d74a23f1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d74a23f1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d74a23f11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d74a23f11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d74a23f11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fd74a23f11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d74a23f1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d74a23f1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d74a23f1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fd74a23f1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d74a23f11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fd74a23f11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d74a23f11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d74a23f1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CDPRs with n DOFs driven by m cables can be classified into three types according to the mobility and statics: under- constrained CDPRs when n+1 &gt;m, fully constrained CDPRs when n+1=m, and redundantly constrained CDPRs when n + 1 &lt; m, respectively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d74a23f11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d74a23f11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d74a23f1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d74a23f1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d74a23f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d74a23f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d74a23f1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d74a23f1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d74a23f1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d74a23f1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212121">
            <a:alpha val="85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22.png"/><Relationship Id="rId8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10" Type="http://schemas.openxmlformats.org/officeDocument/2006/relationships/image" Target="../media/image31.png"/><Relationship Id="rId9" Type="http://schemas.openxmlformats.org/officeDocument/2006/relationships/image" Target="../media/image24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ditor.p5js.org/suhanikolhatkar2005/full/_g_hTW3b9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0y3xmUUQ3vDy5sjZUvi_Uj6H1fDqJKTb/view" TargetMode="External"/><Relationship Id="rId4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_KPBd52WEmoh5awHz3H0QPMUPc7hHsmE/view" TargetMode="External"/><Relationship Id="rId4" Type="http://schemas.openxmlformats.org/officeDocument/2006/relationships/image" Target="../media/image3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4294967295" type="body"/>
          </p:nvPr>
        </p:nvSpPr>
        <p:spPr>
          <a:xfrm>
            <a:off x="885825" y="4230575"/>
            <a:ext cx="7433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Cable Driven Parallel Robots with Unknown Anchor Points</a:t>
            </a:r>
            <a:endParaRPr b="1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13" y="977325"/>
            <a:ext cx="5438775" cy="28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Assembly Drawing : Projectile Launcher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11657" l="26694" r="18026" t="6536"/>
          <a:stretch/>
        </p:blipFill>
        <p:spPr>
          <a:xfrm>
            <a:off x="2374875" y="1546688"/>
            <a:ext cx="1850576" cy="205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084062" y="1943488"/>
            <a:ext cx="3156750" cy="23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7705275" y="2347338"/>
            <a:ext cx="6981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Drum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13500" y="1546700"/>
            <a:ext cx="11283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Pulling rod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2374875" y="3803225"/>
            <a:ext cx="15258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Springs in series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51" name="Google Shape;151;p22"/>
          <p:cNvCxnSpPr>
            <a:stCxn id="148" idx="1"/>
          </p:cNvCxnSpPr>
          <p:nvPr/>
        </p:nvCxnSpPr>
        <p:spPr>
          <a:xfrm flipH="1">
            <a:off x="6050775" y="2497638"/>
            <a:ext cx="1654500" cy="21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2"/>
          <p:cNvCxnSpPr/>
          <p:nvPr/>
        </p:nvCxnSpPr>
        <p:spPr>
          <a:xfrm>
            <a:off x="1632850" y="1714500"/>
            <a:ext cx="1242900" cy="157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2"/>
          <p:cNvCxnSpPr/>
          <p:nvPr/>
        </p:nvCxnSpPr>
        <p:spPr>
          <a:xfrm flipH="1" rot="10800000">
            <a:off x="3909775" y="3310950"/>
            <a:ext cx="1596600" cy="67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3054" y="2764058"/>
            <a:ext cx="1596600" cy="215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6">
            <a:alphaModFix/>
          </a:blip>
          <a:srcRect b="5810" l="7760" r="8885" t="4791"/>
          <a:stretch/>
        </p:blipFill>
        <p:spPr>
          <a:xfrm>
            <a:off x="330825" y="2186225"/>
            <a:ext cx="1493647" cy="205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7742300" y="1017713"/>
            <a:ext cx="6981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Lid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 flipH="1">
            <a:off x="6059725" y="1251850"/>
            <a:ext cx="1678200" cy="91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7764" y="1460743"/>
            <a:ext cx="1147174" cy="74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8">
            <a:alphaModFix/>
          </a:blip>
          <a:srcRect b="14656" l="12518" r="5661" t="20260"/>
          <a:stretch/>
        </p:blipFill>
        <p:spPr>
          <a:xfrm rot="5400000">
            <a:off x="2788751" y="4119926"/>
            <a:ext cx="650726" cy="94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Spring Design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50" y="1823350"/>
            <a:ext cx="887375" cy="297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3"/>
          <p:cNvCxnSpPr/>
          <p:nvPr/>
        </p:nvCxnSpPr>
        <p:spPr>
          <a:xfrm rot="10800000">
            <a:off x="1137825" y="3514650"/>
            <a:ext cx="57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3"/>
          <p:cNvCxnSpPr/>
          <p:nvPr/>
        </p:nvCxnSpPr>
        <p:spPr>
          <a:xfrm rot="10800000">
            <a:off x="1137825" y="3599600"/>
            <a:ext cx="57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3"/>
          <p:cNvCxnSpPr/>
          <p:nvPr/>
        </p:nvCxnSpPr>
        <p:spPr>
          <a:xfrm rot="10800000">
            <a:off x="1272800" y="3101875"/>
            <a:ext cx="0" cy="41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" name="Google Shape;170;p23"/>
          <p:cNvCxnSpPr/>
          <p:nvPr/>
        </p:nvCxnSpPr>
        <p:spPr>
          <a:xfrm rot="10800000">
            <a:off x="1272800" y="3608350"/>
            <a:ext cx="0" cy="41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3"/>
          <p:cNvSpPr txBox="1"/>
          <p:nvPr/>
        </p:nvSpPr>
        <p:spPr>
          <a:xfrm>
            <a:off x="821125" y="3397650"/>
            <a:ext cx="223800" cy="31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 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72" name="Google Shape;172;p23"/>
          <p:cNvCxnSpPr/>
          <p:nvPr/>
        </p:nvCxnSpPr>
        <p:spPr>
          <a:xfrm>
            <a:off x="2377025" y="1483550"/>
            <a:ext cx="1200" cy="54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3"/>
          <p:cNvCxnSpPr/>
          <p:nvPr/>
        </p:nvCxnSpPr>
        <p:spPr>
          <a:xfrm>
            <a:off x="1644350" y="1509850"/>
            <a:ext cx="1200" cy="54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 flipH="1" rot="10800000">
            <a:off x="1644350" y="1609675"/>
            <a:ext cx="732600" cy="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5" name="Google Shape;175;p23"/>
          <p:cNvSpPr txBox="1"/>
          <p:nvPr/>
        </p:nvSpPr>
        <p:spPr>
          <a:xfrm>
            <a:off x="1833638" y="1158600"/>
            <a:ext cx="333000" cy="31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3109700" y="1823350"/>
            <a:ext cx="2381400" cy="100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=\frac{G\cdot d^4}{8\cdot D^3\cdot n}&#10;%d67180ae-9fee-4e55-9b73-683efbba961d"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625" y="1976600"/>
            <a:ext cx="19812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3109700" y="3234750"/>
            <a:ext cx="25551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 = Shear modulus of material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</a:t>
            </a:r>
            <a:r>
              <a:rPr lang="en" sz="1300">
                <a:solidFill>
                  <a:schemeClr val="dk1"/>
                </a:solidFill>
              </a:rPr>
              <a:t> = </a:t>
            </a:r>
            <a:r>
              <a:rPr lang="en" sz="1300">
                <a:solidFill>
                  <a:schemeClr val="dk1"/>
                </a:solidFill>
              </a:rPr>
              <a:t>wire diameter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 = Mean coil diameter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n = number of active coils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6082625" y="2058250"/>
            <a:ext cx="2754000" cy="196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Calculations 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 = 77 x 10^9 Pa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</a:t>
            </a:r>
            <a:r>
              <a:rPr lang="en" sz="1800">
                <a:solidFill>
                  <a:schemeClr val="dk1"/>
                </a:solidFill>
              </a:rPr>
              <a:t> = 0.0016 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 = 0.008 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</a:t>
            </a:r>
            <a:r>
              <a:rPr lang="en" sz="1800">
                <a:solidFill>
                  <a:schemeClr val="dk1"/>
                </a:solidFill>
              </a:rPr>
              <a:t> = 11200 N/m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Spring Design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242150" y="1190200"/>
            <a:ext cx="8468400" cy="50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Calculated spring constant ( calculations are </a:t>
            </a:r>
            <a:r>
              <a:rPr lang="en" sz="1200">
                <a:solidFill>
                  <a:schemeClr val="dk1"/>
                </a:solidFill>
              </a:rPr>
              <a:t>demonstrated</a:t>
            </a:r>
            <a:r>
              <a:rPr lang="en" sz="1200">
                <a:solidFill>
                  <a:schemeClr val="dk1"/>
                </a:solidFill>
              </a:rPr>
              <a:t> in Dynamics section ) for 2m height and 50g mass : </a:t>
            </a:r>
            <a:r>
              <a:rPr b="1" lang="en" sz="1200">
                <a:solidFill>
                  <a:schemeClr val="dk1"/>
                </a:solidFill>
              </a:rPr>
              <a:t>1366 N/m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Calculated spring constant of the spring </a:t>
            </a:r>
            <a:r>
              <a:rPr lang="en" sz="1200">
                <a:solidFill>
                  <a:schemeClr val="dk1"/>
                </a:solidFill>
              </a:rPr>
              <a:t>which</a:t>
            </a:r>
            <a:r>
              <a:rPr lang="en" sz="1200">
                <a:solidFill>
                  <a:schemeClr val="dk1"/>
                </a:solidFill>
              </a:rPr>
              <a:t> I </a:t>
            </a:r>
            <a:r>
              <a:rPr lang="en" sz="1200">
                <a:solidFill>
                  <a:schemeClr val="dk1"/>
                </a:solidFill>
              </a:rPr>
              <a:t>have</a:t>
            </a:r>
            <a:r>
              <a:rPr lang="en" sz="1200">
                <a:solidFill>
                  <a:schemeClr val="dk1"/>
                </a:solidFill>
              </a:rPr>
              <a:t> using </a:t>
            </a:r>
            <a:r>
              <a:rPr lang="en" sz="1200">
                <a:solidFill>
                  <a:schemeClr val="dk1"/>
                </a:solidFill>
              </a:rPr>
              <a:t>previous</a:t>
            </a:r>
            <a:r>
              <a:rPr lang="en" sz="1200">
                <a:solidFill>
                  <a:schemeClr val="dk1"/>
                </a:solidFill>
              </a:rPr>
              <a:t> equation : </a:t>
            </a:r>
            <a:r>
              <a:rPr b="1" lang="en" sz="1200">
                <a:solidFill>
                  <a:schemeClr val="dk1"/>
                </a:solidFill>
              </a:rPr>
              <a:t>11200 N/m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47713" y="2132088"/>
            <a:ext cx="624750" cy="20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341238" y="2132088"/>
            <a:ext cx="624750" cy="20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5161550" y="1905000"/>
            <a:ext cx="3518400" cy="256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_1 = k_2 = k&#10;&#10;&#10;%0b7dedae-32d1-4527-92ff-3d4304063c1b"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675" y="2080450"/>
            <a:ext cx="11049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1}{k_{total}}=\frac{1}{k_1}+\frac{1}{k_2}&#10;%b476ac0b-61b8-4fa2-9fef-be51a0417c28"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675" y="2414588"/>
            <a:ext cx="15906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&#10;= \frac{1}{k} + \frac{1}{k} &#10;&#10;&#10;&#10;%dc46b715-eab6-440a-ae9c-65d1632f3e09" id="192" name="Google Shape;19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050" y="2872575"/>
            <a:ext cx="9239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&#10;&#10;&#10;= \frac{2}{k}&#10;&#10;k_{total} = \frac{k}{2} &#10;&#10;&#10;&#10;&#10;&#10;&#10;%04e445d2-b5d5-468c-9490-d31eff0db188" id="193" name="Google Shape;19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8050" y="3375525"/>
            <a:ext cx="143827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&#10;&#10;&#10;&#10;&#10;= \frac{11200}{2} &#10;&#10;= 5600 \, \text{N/m}&#10;&#10;&#10;&#10;&#10;%f49b0a0c-db7c-4e48-a0c5-c213ed79b82a" id="194" name="Google Shape;19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8050" y="3939350"/>
            <a:ext cx="21050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997523" y="2362288"/>
            <a:ext cx="12810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Spring</a:t>
            </a:r>
            <a:r>
              <a:rPr lang="en" sz="1300">
                <a:solidFill>
                  <a:schemeClr val="dk1"/>
                </a:solidFill>
              </a:rPr>
              <a:t> 1 , k_1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3013111" y="3738125"/>
            <a:ext cx="12810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Spring 2 , k_2 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>
            <a:off x="2603439" y="2414600"/>
            <a:ext cx="3300" cy="54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513338" y="2440900"/>
            <a:ext cx="3300" cy="54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4"/>
          <p:cNvCxnSpPr/>
          <p:nvPr/>
        </p:nvCxnSpPr>
        <p:spPr>
          <a:xfrm flipH="1" rot="10800000">
            <a:off x="541638" y="2711175"/>
            <a:ext cx="2065200" cy="2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0" name="Google Shape;200;p24"/>
          <p:cNvCxnSpPr/>
          <p:nvPr/>
        </p:nvCxnSpPr>
        <p:spPr>
          <a:xfrm>
            <a:off x="4696939" y="3376425"/>
            <a:ext cx="3300" cy="54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2606838" y="3402725"/>
            <a:ext cx="3300" cy="54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4"/>
          <p:cNvCxnSpPr/>
          <p:nvPr/>
        </p:nvCxnSpPr>
        <p:spPr>
          <a:xfrm flipH="1" rot="10800000">
            <a:off x="2635138" y="3673000"/>
            <a:ext cx="2065200" cy="2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Anchors used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175" y="1598050"/>
            <a:ext cx="3331525" cy="29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6571825" y="1701775"/>
            <a:ext cx="1834500" cy="74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Fitting the cable end here which can be projected upwards 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211" name="Google Shape;211;p25"/>
          <p:cNvCxnSpPr/>
          <p:nvPr/>
        </p:nvCxnSpPr>
        <p:spPr>
          <a:xfrm flipH="1">
            <a:off x="3843200" y="2082200"/>
            <a:ext cx="2735700" cy="1218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Kinematics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Calculating new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position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of end effector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311700" y="1381075"/>
            <a:ext cx="3969000" cy="3416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:</a:t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 : initial </a:t>
            </a: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length</a:t>
            </a: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cable 1</a:t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 : </a:t>
            </a: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 length of the cable 2</a:t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A1 : Anchor point 1 ( x1,y1 )</a:t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A2 : Anchor point 2 ( x2, y2 )</a:t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 coordinates of EE : (xi , yi )</a:t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n1 : no. of rotations for shaft 1 needed to reach final position</a:t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n2 : no. of rotations for shaft 2 needed to reach final position</a:t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: radius of shaft on which cable is wound </a:t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1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b="36638" l="0" r="0" t="37035"/>
          <a:stretch/>
        </p:blipFill>
        <p:spPr>
          <a:xfrm>
            <a:off x="4314275" y="1366750"/>
            <a:ext cx="4594399" cy="341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7"/>
          <p:cNvCxnSpPr/>
          <p:nvPr/>
        </p:nvCxnSpPr>
        <p:spPr>
          <a:xfrm flipH="1" rot="10800000">
            <a:off x="6254182" y="1376034"/>
            <a:ext cx="2362500" cy="18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7" name="Google Shape;227;p27"/>
          <p:cNvCxnSpPr/>
          <p:nvPr/>
        </p:nvCxnSpPr>
        <p:spPr>
          <a:xfrm rot="10800000">
            <a:off x="4511068" y="1648253"/>
            <a:ext cx="1512600" cy="15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8" name="Google Shape;228;p27"/>
          <p:cNvSpPr txBox="1"/>
          <p:nvPr/>
        </p:nvSpPr>
        <p:spPr>
          <a:xfrm>
            <a:off x="5310551" y="2253375"/>
            <a:ext cx="404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L1 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6771032" y="2273075"/>
            <a:ext cx="5301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L2 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6329702" y="3151028"/>
            <a:ext cx="1157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Position of EE : (x,y) 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4545704" y="1376279"/>
            <a:ext cx="1089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Anchor point 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A1 (x1,y1)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7334481" y="1376275"/>
            <a:ext cx="1157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Anchor point 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A2 (x2,y2)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79400" y="1591750"/>
            <a:ext cx="3394200" cy="2029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find 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L1’ : Final </a:t>
            </a: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length</a:t>
            </a: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cable 1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L2’ : Final length of cable 2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 position </a:t>
            </a: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coordinates</a:t>
            </a: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EE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3865375" y="354425"/>
            <a:ext cx="4927800" cy="4477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69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Equations providing solution :</a:t>
            </a:r>
            <a:endParaRPr sz="1690"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5915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90"/>
              <a:buFont typeface="Helvetica Neue Light"/>
              <a:buAutoNum type="arabicPeriod"/>
            </a:pPr>
            <a:r>
              <a:rPr lang="en" sz="169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calculating L1’ and L2’ :</a:t>
            </a:r>
            <a:endParaRPr sz="1690"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90"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690"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5915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90"/>
              <a:buFont typeface="Helvetica Neue Light"/>
              <a:buAutoNum type="arabicPeriod"/>
            </a:pPr>
            <a:r>
              <a:rPr lang="en" sz="169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calculating the final </a:t>
            </a:r>
            <a:r>
              <a:rPr lang="en" sz="169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coordinates</a:t>
            </a:r>
            <a:r>
              <a:rPr lang="en" sz="169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ee :</a:t>
            </a:r>
            <a:endParaRPr sz="1690"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90"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4505819" y="1261079"/>
            <a:ext cx="2717700" cy="82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_2' = L_2 - (2 \cdot \pi \cdot r) \cdot n_2&#10;&#10;%9f55bc85-459d-4f55-955d-cf02198990d8"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435" y="1699349"/>
            <a:ext cx="2483493" cy="2746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1' = L_1 - (2 \cdot \pi \cdot r) \cdot n_1&#10;&#10;%a1766214-d819-4012-8643-8a3bd386fe84"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435" y="1327467"/>
            <a:ext cx="2483493" cy="2746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/>
          <p:nvPr/>
        </p:nvSpPr>
        <p:spPr>
          <a:xfrm>
            <a:off x="4448954" y="2689102"/>
            <a:ext cx="3749100" cy="142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_1' = \sqrt{(x_{ee} - x_1)^2 + (y_{ee} - y_1)^2}&#10;&#10;&#10;%aec457a3-fac2-4833-ba33-c106ff7fb646" id="244" name="Google Shape;2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819" y="2875060"/>
            <a:ext cx="3394106" cy="474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_2' = \sqrt{(x_{ee} - x_2)^2 + (y_{ee} - y_2)^2}&#10;&#10;&#10;&#10;%87dddeb6-e8bc-45bb-b99a-574e74c82625" id="245" name="Google Shape;24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2435" y="3446138"/>
            <a:ext cx="3394106" cy="47441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Static Analysis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Calculating Tensions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3">
            <a:alphaModFix/>
          </a:blip>
          <a:srcRect b="36638" l="0" r="0" t="37035"/>
          <a:stretch/>
        </p:blipFill>
        <p:spPr>
          <a:xfrm>
            <a:off x="1521075" y="1236225"/>
            <a:ext cx="6101851" cy="354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0"/>
          <p:cNvCxnSpPr/>
          <p:nvPr/>
        </p:nvCxnSpPr>
        <p:spPr>
          <a:xfrm flipH="1" rot="10800000">
            <a:off x="4097477" y="1245925"/>
            <a:ext cx="3137700" cy="19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0" name="Google Shape;260;p30"/>
          <p:cNvCxnSpPr/>
          <p:nvPr/>
        </p:nvCxnSpPr>
        <p:spPr>
          <a:xfrm rot="10800000">
            <a:off x="1782531" y="1528527"/>
            <a:ext cx="2008800" cy="16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1" name="Google Shape;261;p30"/>
          <p:cNvSpPr txBox="1"/>
          <p:nvPr/>
        </p:nvSpPr>
        <p:spPr>
          <a:xfrm>
            <a:off x="2042710" y="1839774"/>
            <a:ext cx="537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L1 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6247484" y="1474402"/>
            <a:ext cx="704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L2 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3961750" y="3327975"/>
            <a:ext cx="1656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Position of EE : P : (x,y) 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1828450" y="1246125"/>
            <a:ext cx="1019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Anchor point </a:t>
            </a:r>
            <a:endParaRPr b="1"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A1 (x1,y1)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6730900" y="1376925"/>
            <a:ext cx="101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Anchor point 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A2 (x2,y2)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66" name="Google Shape;266;p30"/>
          <p:cNvCxnSpPr/>
          <p:nvPr/>
        </p:nvCxnSpPr>
        <p:spPr>
          <a:xfrm>
            <a:off x="3902925" y="3295625"/>
            <a:ext cx="0" cy="842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0"/>
          <p:cNvCxnSpPr/>
          <p:nvPr/>
        </p:nvCxnSpPr>
        <p:spPr>
          <a:xfrm flipH="1" rot="10800000">
            <a:off x="3920350" y="2323100"/>
            <a:ext cx="1620300" cy="98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0"/>
          <p:cNvCxnSpPr/>
          <p:nvPr/>
        </p:nvCxnSpPr>
        <p:spPr>
          <a:xfrm rot="10800000">
            <a:off x="2689225" y="2270875"/>
            <a:ext cx="1219500" cy="101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0"/>
          <p:cNvCxnSpPr/>
          <p:nvPr/>
        </p:nvCxnSpPr>
        <p:spPr>
          <a:xfrm flipH="1" rot="10800000">
            <a:off x="3920350" y="3002800"/>
            <a:ext cx="493800" cy="2961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0"/>
          <p:cNvCxnSpPr/>
          <p:nvPr/>
        </p:nvCxnSpPr>
        <p:spPr>
          <a:xfrm rot="10800000">
            <a:off x="3508050" y="2956400"/>
            <a:ext cx="406500" cy="3483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0"/>
          <p:cNvSpPr txBox="1"/>
          <p:nvPr/>
        </p:nvSpPr>
        <p:spPr>
          <a:xfrm>
            <a:off x="3985725" y="4060000"/>
            <a:ext cx="968400" cy="3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m</a:t>
            </a:r>
            <a:r>
              <a:rPr b="1" lang="en" sz="1000">
                <a:solidFill>
                  <a:srgbClr val="0000FF"/>
                </a:solidFill>
              </a:rPr>
              <a:t>g ( weight )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2935875" y="2102575"/>
            <a:ext cx="1161600" cy="3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</a:rPr>
              <a:t>T1 : Tension in cable 1</a:t>
            </a:r>
            <a:endParaRPr b="1" sz="800">
              <a:solidFill>
                <a:srgbClr val="FF0000"/>
              </a:solidFill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4331175" y="1987825"/>
            <a:ext cx="1161600" cy="3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</a:rPr>
              <a:t>T2 : Tension in cable 2</a:t>
            </a:r>
            <a:endParaRPr b="1" sz="800">
              <a:solidFill>
                <a:srgbClr val="FF0000"/>
              </a:solidFill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4502775" y="3023913"/>
            <a:ext cx="1161600" cy="3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7F6000"/>
                </a:solidFill>
              </a:rPr>
              <a:t>u2</a:t>
            </a:r>
            <a:r>
              <a:rPr b="1" lang="en" sz="800">
                <a:solidFill>
                  <a:srgbClr val="7F6000"/>
                </a:solidFill>
              </a:rPr>
              <a:t> : unit vector along L2 </a:t>
            </a:r>
            <a:endParaRPr b="1" sz="800">
              <a:solidFill>
                <a:srgbClr val="7F6000"/>
              </a:solidFill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2302975" y="3089188"/>
            <a:ext cx="1161600" cy="3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7F6000"/>
                </a:solidFill>
              </a:rPr>
              <a:t>u1 : unit vector along L1 </a:t>
            </a:r>
            <a:endParaRPr b="1" sz="800">
              <a:solidFill>
                <a:srgbClr val="7F6000"/>
              </a:solidFill>
            </a:endParaRPr>
          </a:p>
        </p:txBody>
      </p: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idx="1" type="body"/>
          </p:nvPr>
        </p:nvSpPr>
        <p:spPr>
          <a:xfrm>
            <a:off x="311700" y="354425"/>
            <a:ext cx="4260300" cy="4541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 Light"/>
              <a:buAutoNum type="arabicPeriod"/>
            </a:pPr>
            <a:r>
              <a:rPr lang="en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Position vectors :</a:t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 Light"/>
              <a:buAutoNum type="arabicPeriod"/>
            </a:pPr>
            <a:r>
              <a:rPr lang="en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Unit vectors </a:t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\vec{v}_1 = \vec{P} - \vec{A}_1 = &#10;\begin{bmatrix}&#10;x - x_1 \\&#10;y - y_1&#10;\end{bmatrix}&#10;&#10;%5c31a597-4ea2-4061-be08-21f6c247aab9"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00" y="796000"/>
            <a:ext cx="20574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ec{v}_2 = \vec{P} - \vec{A}_2 = &#10;\begin{bmatrix}&#10;x - x_2 \\&#10;y - y_2&#10;\end{bmatrix}&#10;&#10;&#10;%f8423dd0-c46d-4ef9-a2a0-ba98d47cfa28"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75" y="1374950"/>
            <a:ext cx="20574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ec{u}_1 = \frac{\vec{v}_1}{\|\vec{v}_1\|} = \frac{\begin{bmatrix}&#10;x - x_1 \\&#10;y - y_1&#10;\end{bmatrix}}{\sqrt{(x - x_1)^2 + (y - y_1)^2}}&#10;&#10;&#10;&#10;%38b0a1ad-8649-4087-9bcb-aedd87ee2e4a"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900" y="2758325"/>
            <a:ext cx="32194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ec{u}_2 = \frac{\vec{v}_2}{\|\vec{v}_2\|} = \frac{\begin{bmatrix}&#10;x - x_2 \\&#10;y - y_2&#10;\end{bmatrix}}{\sqrt{(x - x_2)^2 + (y - y_2)^2}}&#10;&#10;&#10;&#10;%70942cbe-1d79-4f3c-90f9-eff3aca93043"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900" y="3723175"/>
            <a:ext cx="32194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4648200" y="354425"/>
            <a:ext cx="4260300" cy="4541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3. Force balance : Equilibrium equation</a:t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 Matrix representation :</a:t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5. Solution for Tensions :</a:t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\vec{F} = \vec{T}_1 + \vec{T}_2 + \vec{W} = 0&#10;&#10;&#10;%08600a68-eb3c-470d-a53f-2ac822a04b4e" id="287" name="Google Shape;28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5925" y="905538"/>
            <a:ext cx="18383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ec{T}_1 \vec{u}_1 + \vec{T}_2 \vec{u}_2 + &#10;\begin{bmatrix}&#10;0 \\&#10;-9.81&#10;\end{bmatrix} = &#10;\begin{bmatrix}&#10;0 \\&#10;0&#10;\end{bmatrix}&#10;&#10;&#10;%82f15492-5af8-45a7-9cbf-73b74e792006" id="288" name="Google Shape;28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5925" y="1430325"/>
            <a:ext cx="25241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bmatrix}&#10;u_{1x} &amp; u_{2x} \\&#10;u_{1y} &amp; u_{2y}&#10;\end{bmatrix}&#10;\begin{bmatrix}&#10;T_1 \\&#10;T_2&#10;\end{bmatrix}&#10;=&#10;\begin{bmatrix}&#10;0 \\&#10;-9.81&#10;\end{bmatrix}&#10;&#10;&#10;&#10;%9d2ac059-a07c-452a-9470-deed2c8fc6e1" id="289" name="Google Shape;28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5925" y="2835350"/>
            <a:ext cx="23431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bmatrix}&#10;T_1 \\&#10;T_2&#10;\end{bmatrix}&#10;= A^{-1} F&#10;&#10;&#10;&#10;%63795f0c-f920-4bf7-b408-abd725dde83d" id="290" name="Google Shape;29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80125" y="4218475"/>
            <a:ext cx="115252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722150"/>
            <a:ext cx="85206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Overview 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275500" y="1885050"/>
            <a:ext cx="4593000" cy="22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Char char="●"/>
            </a:pPr>
            <a:r>
              <a:rPr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Char char="●"/>
            </a:pPr>
            <a:r>
              <a:rPr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Char char="●"/>
            </a:pPr>
            <a:r>
              <a:rPr lang="en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Demonstrations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Theory</a:t>
            </a:r>
            <a:endParaRPr/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Relation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between motor torque and motor current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311700" y="115247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Direct </a:t>
            </a: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proportionality</a:t>
            </a: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motor </a:t>
            </a: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torque</a:t>
            </a: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and motor current :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     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</a:t>
            </a: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here : T_s = stall torque 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I_s = stall current   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Dynamixel motor specifications 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Stall torque = 1.5 Nm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Stall current = 1.5 A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Thus ,                    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Gear ratio = 254 : 1 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 equation :  </a:t>
            </a:r>
            <a:endParaRPr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2403525" y="1528425"/>
            <a:ext cx="1329000" cy="36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tau_s = K_t \cdot I_s&#10;&#10;%5feafe67-bb52-4e13-8bd3-3e8cff65060e"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88" y="1601588"/>
            <a:ext cx="12858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>
            <a:off x="1528425" y="3832150"/>
            <a:ext cx="875100" cy="29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_t = 1&#10;&#10;%d9783698-b552-4963-bdc0-aa4edaf61591"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675" y="3865375"/>
            <a:ext cx="790575" cy="219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33"/>
          <p:cNvSpPr/>
          <p:nvPr/>
        </p:nvSpPr>
        <p:spPr>
          <a:xfrm>
            <a:off x="4153350" y="2841325"/>
            <a:ext cx="28131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tau_o = K_t.(gearRatio).I_i&#10;&#10;%4f2677d1-c26b-455e-846b-13dc425bdb95" id="309" name="Google Shape;3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825" y="2918850"/>
            <a:ext cx="26479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3"/>
          <p:cNvCxnSpPr>
            <a:endCxn id="308" idx="1"/>
          </p:cNvCxnSpPr>
          <p:nvPr/>
        </p:nvCxnSpPr>
        <p:spPr>
          <a:xfrm flipH="1" rot="10800000">
            <a:off x="2325750" y="3084925"/>
            <a:ext cx="1827600" cy="164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3"/>
          <p:cNvSpPr txBox="1"/>
          <p:nvPr/>
        </p:nvSpPr>
        <p:spPr>
          <a:xfrm>
            <a:off x="4153350" y="3328525"/>
            <a:ext cx="4873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T_o = torque output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I_i = Input current : Current absorbed by the motors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4906475" y="1882850"/>
            <a:ext cx="1152000" cy="57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_t = \frac{\tau_{\text{stall}}}{I_{\text{stall}}}&#10;&#10;&#10;%a45ab33d-895f-44c6-91f3-04650aceaedb" id="313" name="Google Shape;31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3263" y="1958800"/>
            <a:ext cx="1038225" cy="42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3"/>
          <p:cNvCxnSpPr>
            <a:stCxn id="304" idx="2"/>
            <a:endCxn id="312" idx="1"/>
          </p:cNvCxnSpPr>
          <p:nvPr/>
        </p:nvCxnSpPr>
        <p:spPr>
          <a:xfrm flipH="1" rot="-5400000">
            <a:off x="3849525" y="1112325"/>
            <a:ext cx="275400" cy="18384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 via ROS node in Python</a:t>
            </a:r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9275"/>
            <a:ext cx="4335675" cy="2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625" y="1776763"/>
            <a:ext cx="4335676" cy="256738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 </a:t>
            </a:r>
            <a:endParaRPr/>
          </a:p>
        </p:txBody>
      </p:sp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Motion analysis for projectile launcher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26266" y="431100"/>
            <a:ext cx="39702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343" name="Google Shape;34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38" y="152400"/>
            <a:ext cx="8076334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type="ctrTitle"/>
          </p:nvPr>
        </p:nvSpPr>
        <p:spPr>
          <a:xfrm>
            <a:off x="311700" y="245900"/>
            <a:ext cx="85206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Demonstrations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5" name="Google Shape;355;p39"/>
          <p:cNvSpPr txBox="1"/>
          <p:nvPr>
            <p:ph idx="1" type="subTitle"/>
          </p:nvPr>
        </p:nvSpPr>
        <p:spPr>
          <a:xfrm>
            <a:off x="2523600" y="1340750"/>
            <a:ext cx="4096800" cy="3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Path of End effector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Heat Map 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of End effector :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○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Vertical motion 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○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Horizontal motion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6" name="Google Shape;35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Path of End effector 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201" y="1115525"/>
            <a:ext cx="3507601" cy="349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Heat map for simulation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49" y="1178412"/>
            <a:ext cx="5572302" cy="33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End effector : Vertical Motion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2" title="prep_0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550" y="1152477"/>
            <a:ext cx="606090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End effector : Horizontal ( zig zag ) motion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3" title="prep_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563" y="1152475"/>
            <a:ext cx="606088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 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Analysing and checking the values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sanity check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238863"/>
            <a:ext cx="4050851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title"/>
          </p:nvPr>
        </p:nvSpPr>
        <p:spPr>
          <a:xfrm>
            <a:off x="2775300" y="1581000"/>
            <a:ext cx="3593400" cy="19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Thank you !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213175" y="295600"/>
            <a:ext cx="85206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Overview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2122225" y="1425225"/>
            <a:ext cx="6143700" cy="3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CDPR : Parallel </a:t>
            </a: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Manipulators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Degrees Of Freedom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○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Under constrained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○"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Constrained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○"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Over constrained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0" y="245900"/>
            <a:ext cx="85206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Methodology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2523600" y="1340750"/>
            <a:ext cx="4096800" cy="3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Assembly Design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Kinematics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Static Analysis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Control Theory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Dynamics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Assembly Design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Assembly Design : End Effector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475" y="1665998"/>
            <a:ext cx="2603050" cy="25684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043363" y="2571738"/>
            <a:ext cx="6981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Shafts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7210025" y="1665988"/>
            <a:ext cx="6981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Strings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6418975" y="3233725"/>
            <a:ext cx="6981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Box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99" name="Google Shape;99;p19"/>
          <p:cNvCxnSpPr/>
          <p:nvPr/>
        </p:nvCxnSpPr>
        <p:spPr>
          <a:xfrm flipH="1">
            <a:off x="2737750" y="2719788"/>
            <a:ext cx="651000" cy="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9"/>
          <p:cNvCxnSpPr/>
          <p:nvPr/>
        </p:nvCxnSpPr>
        <p:spPr>
          <a:xfrm flipH="1">
            <a:off x="6559025" y="1814050"/>
            <a:ext cx="651000" cy="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9"/>
          <p:cNvCxnSpPr/>
          <p:nvPr/>
        </p:nvCxnSpPr>
        <p:spPr>
          <a:xfrm flipH="1">
            <a:off x="5766575" y="3381775"/>
            <a:ext cx="651000" cy="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9"/>
          <p:cNvCxnSpPr/>
          <p:nvPr/>
        </p:nvCxnSpPr>
        <p:spPr>
          <a:xfrm flipH="1">
            <a:off x="4044000" y="1814050"/>
            <a:ext cx="2505000" cy="179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9"/>
          <p:cNvCxnSpPr/>
          <p:nvPr/>
        </p:nvCxnSpPr>
        <p:spPr>
          <a:xfrm flipH="1">
            <a:off x="5053200" y="1814050"/>
            <a:ext cx="1527600" cy="98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9"/>
          <p:cNvCxnSpPr/>
          <p:nvPr/>
        </p:nvCxnSpPr>
        <p:spPr>
          <a:xfrm flipH="1">
            <a:off x="5006700" y="3381775"/>
            <a:ext cx="795300" cy="13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150" y="3233725"/>
            <a:ext cx="1551149" cy="123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9"/>
          <p:cNvCxnSpPr/>
          <p:nvPr/>
        </p:nvCxnSpPr>
        <p:spPr>
          <a:xfrm>
            <a:off x="3343800" y="2719800"/>
            <a:ext cx="17253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>
            <a:off x="3390250" y="2728350"/>
            <a:ext cx="863700" cy="71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99489" y="2792736"/>
            <a:ext cx="1143850" cy="16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16254" t="0"/>
          <a:stretch/>
        </p:blipFill>
        <p:spPr>
          <a:xfrm>
            <a:off x="384625" y="2171600"/>
            <a:ext cx="2995402" cy="26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23074" l="0" r="0" t="13060"/>
          <a:stretch/>
        </p:blipFill>
        <p:spPr>
          <a:xfrm>
            <a:off x="5311475" y="1870550"/>
            <a:ext cx="3520826" cy="300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3619499" y="1190200"/>
            <a:ext cx="1431000" cy="3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Raspberry pi 4b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18" name="Google Shape;118;p20"/>
          <p:cNvCxnSpPr>
            <a:stCxn id="117" idx="1"/>
          </p:cNvCxnSpPr>
          <p:nvPr/>
        </p:nvCxnSpPr>
        <p:spPr>
          <a:xfrm flipH="1">
            <a:off x="2231699" y="1340500"/>
            <a:ext cx="1387800" cy="154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20"/>
          <p:cNvCxnSpPr>
            <a:stCxn id="117" idx="3"/>
          </p:cNvCxnSpPr>
          <p:nvPr/>
        </p:nvCxnSpPr>
        <p:spPr>
          <a:xfrm>
            <a:off x="5050499" y="1340500"/>
            <a:ext cx="1698600" cy="136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20"/>
          <p:cNvSpPr txBox="1"/>
          <p:nvPr/>
        </p:nvSpPr>
        <p:spPr>
          <a:xfrm>
            <a:off x="3630250" y="2402025"/>
            <a:ext cx="1431000" cy="5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INA260 power sensor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21" name="Google Shape;121;p20"/>
          <p:cNvCxnSpPr/>
          <p:nvPr/>
        </p:nvCxnSpPr>
        <p:spPr>
          <a:xfrm flipH="1">
            <a:off x="3120450" y="2676075"/>
            <a:ext cx="517200" cy="79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20"/>
          <p:cNvCxnSpPr>
            <a:stCxn id="120" idx="1"/>
          </p:cNvCxnSpPr>
          <p:nvPr/>
        </p:nvCxnSpPr>
        <p:spPr>
          <a:xfrm flipH="1">
            <a:off x="1161250" y="2656125"/>
            <a:ext cx="2469000" cy="70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5070925" y="2657925"/>
            <a:ext cx="175080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0"/>
          <p:cNvSpPr txBox="1"/>
          <p:nvPr/>
        </p:nvSpPr>
        <p:spPr>
          <a:xfrm>
            <a:off x="3619500" y="1719250"/>
            <a:ext cx="1431000" cy="5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Dynamixel AX12 motors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 flipH="1">
            <a:off x="2785050" y="1986650"/>
            <a:ext cx="852600" cy="165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0"/>
          <p:cNvCxnSpPr/>
          <p:nvPr/>
        </p:nvCxnSpPr>
        <p:spPr>
          <a:xfrm flipH="1">
            <a:off x="1387875" y="1977575"/>
            <a:ext cx="2240700" cy="111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5070925" y="1995725"/>
            <a:ext cx="1288200" cy="173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0"/>
          <p:cNvSpPr txBox="1"/>
          <p:nvPr/>
        </p:nvSpPr>
        <p:spPr>
          <a:xfrm>
            <a:off x="3624800" y="3171275"/>
            <a:ext cx="1431000" cy="5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TCA9548A Multiplexer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29" name="Google Shape;129;p20"/>
          <p:cNvCxnSpPr/>
          <p:nvPr/>
        </p:nvCxnSpPr>
        <p:spPr>
          <a:xfrm flipH="1" rot="10800000">
            <a:off x="5061850" y="3211200"/>
            <a:ext cx="2177100" cy="21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0"/>
          <p:cNvCxnSpPr/>
          <p:nvPr/>
        </p:nvCxnSpPr>
        <p:spPr>
          <a:xfrm flipH="1">
            <a:off x="1569450" y="3438075"/>
            <a:ext cx="2068200" cy="30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0"/>
          <p:cNvSpPr txBox="1"/>
          <p:nvPr/>
        </p:nvSpPr>
        <p:spPr>
          <a:xfrm>
            <a:off x="426150" y="1650925"/>
            <a:ext cx="2694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End effector : Top View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49100" y="1340500"/>
            <a:ext cx="20682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End effector : Side View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Connections : Electrical Circuit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1845" r="0" t="0"/>
          <a:stretch/>
        </p:blipFill>
        <p:spPr>
          <a:xfrm>
            <a:off x="287913" y="1017725"/>
            <a:ext cx="8568187" cy="396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